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5" r:id="rId2"/>
    <p:sldId id="287" r:id="rId3"/>
    <p:sldId id="288" r:id="rId4"/>
    <p:sldId id="286" r:id="rId5"/>
    <p:sldId id="289" r:id="rId6"/>
    <p:sldId id="303" r:id="rId7"/>
    <p:sldId id="291" r:id="rId8"/>
    <p:sldId id="312" r:id="rId9"/>
    <p:sldId id="304" r:id="rId10"/>
    <p:sldId id="316" r:id="rId11"/>
    <p:sldId id="317" r:id="rId12"/>
    <p:sldId id="294" r:id="rId13"/>
    <p:sldId id="318" r:id="rId14"/>
    <p:sldId id="305" r:id="rId15"/>
    <p:sldId id="300" r:id="rId16"/>
    <p:sldId id="332" r:id="rId17"/>
    <p:sldId id="306" r:id="rId18"/>
    <p:sldId id="308" r:id="rId19"/>
    <p:sldId id="309" r:id="rId20"/>
    <p:sldId id="319" r:id="rId21"/>
    <p:sldId id="323" r:id="rId22"/>
    <p:sldId id="320" r:id="rId23"/>
    <p:sldId id="322" r:id="rId24"/>
    <p:sldId id="330" r:id="rId25"/>
    <p:sldId id="311" r:id="rId26"/>
    <p:sldId id="331" r:id="rId27"/>
    <p:sldId id="329" r:id="rId28"/>
    <p:sldId id="307" r:id="rId29"/>
    <p:sldId id="292" r:id="rId30"/>
    <p:sldId id="296" r:id="rId31"/>
    <p:sldId id="295" r:id="rId32"/>
    <p:sldId id="29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A1B"/>
    <a:srgbClr val="AE4040"/>
    <a:srgbClr val="BBBCBC"/>
    <a:srgbClr val="63666A"/>
    <a:srgbClr val="041E42"/>
    <a:srgbClr val="003D81"/>
    <a:srgbClr val="9CA09C"/>
    <a:srgbClr val="4A4C4D"/>
    <a:srgbClr val="00A4CC"/>
    <a:srgbClr val="011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843" autoAdjust="0"/>
  </p:normalViewPr>
  <p:slideViewPr>
    <p:cSldViewPr snapToGrid="0" snapToObjects="1">
      <p:cViewPr varScale="1">
        <p:scale>
          <a:sx n="71" d="100"/>
          <a:sy n="71" d="100"/>
        </p:scale>
        <p:origin x="133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yue Zhang" userId="d42eb93b-4f39-4bf9-98c4-f4a7b98a2fd7" providerId="ADAL" clId="{B1549E17-3AFF-4A6C-977D-CC1FAFA85ABD}"/>
    <pc:docChg chg="delSld modSld">
      <pc:chgData name="Ziyue Zhang" userId="d42eb93b-4f39-4bf9-98c4-f4a7b98a2fd7" providerId="ADAL" clId="{B1549E17-3AFF-4A6C-977D-CC1FAFA85ABD}" dt="2021-05-18T14:22:22.422" v="25" actId="47"/>
      <pc:docMkLst>
        <pc:docMk/>
      </pc:docMkLst>
      <pc:sldChg chg="modNotesTx">
        <pc:chgData name="Ziyue Zhang" userId="d42eb93b-4f39-4bf9-98c4-f4a7b98a2fd7" providerId="ADAL" clId="{B1549E17-3AFF-4A6C-977D-CC1FAFA85ABD}" dt="2021-05-18T14:21:19.974" v="0" actId="20577"/>
        <pc:sldMkLst>
          <pc:docMk/>
          <pc:sldMk cId="1185988049" sldId="285"/>
        </pc:sldMkLst>
      </pc:sldChg>
      <pc:sldChg chg="modNotesTx">
        <pc:chgData name="Ziyue Zhang" userId="d42eb93b-4f39-4bf9-98c4-f4a7b98a2fd7" providerId="ADAL" clId="{B1549E17-3AFF-4A6C-977D-CC1FAFA85ABD}" dt="2021-05-18T14:21:27.986" v="3" actId="20577"/>
        <pc:sldMkLst>
          <pc:docMk/>
          <pc:sldMk cId="3388061602" sldId="286"/>
        </pc:sldMkLst>
      </pc:sldChg>
      <pc:sldChg chg="modNotesTx">
        <pc:chgData name="Ziyue Zhang" userId="d42eb93b-4f39-4bf9-98c4-f4a7b98a2fd7" providerId="ADAL" clId="{B1549E17-3AFF-4A6C-977D-CC1FAFA85ABD}" dt="2021-05-18T14:21:23.382" v="1" actId="20577"/>
        <pc:sldMkLst>
          <pc:docMk/>
          <pc:sldMk cId="2895183632" sldId="287"/>
        </pc:sldMkLst>
      </pc:sldChg>
      <pc:sldChg chg="modNotesTx">
        <pc:chgData name="Ziyue Zhang" userId="d42eb93b-4f39-4bf9-98c4-f4a7b98a2fd7" providerId="ADAL" clId="{B1549E17-3AFF-4A6C-977D-CC1FAFA85ABD}" dt="2021-05-18T14:21:25.653" v="2" actId="20577"/>
        <pc:sldMkLst>
          <pc:docMk/>
          <pc:sldMk cId="121948636" sldId="288"/>
        </pc:sldMkLst>
      </pc:sldChg>
      <pc:sldChg chg="modNotesTx">
        <pc:chgData name="Ziyue Zhang" userId="d42eb93b-4f39-4bf9-98c4-f4a7b98a2fd7" providerId="ADAL" clId="{B1549E17-3AFF-4A6C-977D-CC1FAFA85ABD}" dt="2021-05-18T14:21:30.044" v="4" actId="20577"/>
        <pc:sldMkLst>
          <pc:docMk/>
          <pc:sldMk cId="3767675837" sldId="289"/>
        </pc:sldMkLst>
      </pc:sldChg>
      <pc:sldChg chg="modNotesTx">
        <pc:chgData name="Ziyue Zhang" userId="d42eb93b-4f39-4bf9-98c4-f4a7b98a2fd7" providerId="ADAL" clId="{B1549E17-3AFF-4A6C-977D-CC1FAFA85ABD}" dt="2021-05-18T14:21:33.655" v="6" actId="20577"/>
        <pc:sldMkLst>
          <pc:docMk/>
          <pc:sldMk cId="2075361853" sldId="291"/>
        </pc:sldMkLst>
      </pc:sldChg>
      <pc:sldChg chg="modNotesTx">
        <pc:chgData name="Ziyue Zhang" userId="d42eb93b-4f39-4bf9-98c4-f4a7b98a2fd7" providerId="ADAL" clId="{B1549E17-3AFF-4A6C-977D-CC1FAFA85ABD}" dt="2021-05-18T14:22:11.411" v="20" actId="20577"/>
        <pc:sldMkLst>
          <pc:docMk/>
          <pc:sldMk cId="674067457" sldId="292"/>
        </pc:sldMkLst>
      </pc:sldChg>
      <pc:sldChg chg="modNotesTx">
        <pc:chgData name="Ziyue Zhang" userId="d42eb93b-4f39-4bf9-98c4-f4a7b98a2fd7" providerId="ADAL" clId="{B1549E17-3AFF-4A6C-977D-CC1FAFA85ABD}" dt="2021-05-18T14:21:42.339" v="11" actId="20577"/>
        <pc:sldMkLst>
          <pc:docMk/>
          <pc:sldMk cId="3847052517" sldId="294"/>
        </pc:sldMkLst>
      </pc:sldChg>
      <pc:sldChg chg="modNotesTx">
        <pc:chgData name="Ziyue Zhang" userId="d42eb93b-4f39-4bf9-98c4-f4a7b98a2fd7" providerId="ADAL" clId="{B1549E17-3AFF-4A6C-977D-CC1FAFA85ABD}" dt="2021-05-18T14:22:14.388" v="21" actId="20577"/>
        <pc:sldMkLst>
          <pc:docMk/>
          <pc:sldMk cId="2732512822" sldId="295"/>
        </pc:sldMkLst>
      </pc:sldChg>
      <pc:sldChg chg="modNotesTx">
        <pc:chgData name="Ziyue Zhang" userId="d42eb93b-4f39-4bf9-98c4-f4a7b98a2fd7" providerId="ADAL" clId="{B1549E17-3AFF-4A6C-977D-CC1FAFA85ABD}" dt="2021-05-18T14:21:48.843" v="14" actId="20577"/>
        <pc:sldMkLst>
          <pc:docMk/>
          <pc:sldMk cId="632434555" sldId="300"/>
        </pc:sldMkLst>
      </pc:sldChg>
      <pc:sldChg chg="modNotesTx">
        <pc:chgData name="Ziyue Zhang" userId="d42eb93b-4f39-4bf9-98c4-f4a7b98a2fd7" providerId="ADAL" clId="{B1549E17-3AFF-4A6C-977D-CC1FAFA85ABD}" dt="2021-05-18T14:21:31.889" v="5" actId="20577"/>
        <pc:sldMkLst>
          <pc:docMk/>
          <pc:sldMk cId="3263004650" sldId="303"/>
        </pc:sldMkLst>
      </pc:sldChg>
      <pc:sldChg chg="modNotesTx">
        <pc:chgData name="Ziyue Zhang" userId="d42eb93b-4f39-4bf9-98c4-f4a7b98a2fd7" providerId="ADAL" clId="{B1549E17-3AFF-4A6C-977D-CC1FAFA85ABD}" dt="2021-05-18T14:21:37.029" v="8" actId="20577"/>
        <pc:sldMkLst>
          <pc:docMk/>
          <pc:sldMk cId="156980470" sldId="304"/>
        </pc:sldMkLst>
      </pc:sldChg>
      <pc:sldChg chg="modNotesTx">
        <pc:chgData name="Ziyue Zhang" userId="d42eb93b-4f39-4bf9-98c4-f4a7b98a2fd7" providerId="ADAL" clId="{B1549E17-3AFF-4A6C-977D-CC1FAFA85ABD}" dt="2021-05-18T14:21:45.771" v="13" actId="20577"/>
        <pc:sldMkLst>
          <pc:docMk/>
          <pc:sldMk cId="3961451011" sldId="305"/>
        </pc:sldMkLst>
      </pc:sldChg>
      <pc:sldChg chg="modNotesTx">
        <pc:chgData name="Ziyue Zhang" userId="d42eb93b-4f39-4bf9-98c4-f4a7b98a2fd7" providerId="ADAL" clId="{B1549E17-3AFF-4A6C-977D-CC1FAFA85ABD}" dt="2021-05-18T14:21:55.549" v="16" actId="20577"/>
        <pc:sldMkLst>
          <pc:docMk/>
          <pc:sldMk cId="3263436247" sldId="306"/>
        </pc:sldMkLst>
      </pc:sldChg>
      <pc:sldChg chg="modNotesTx">
        <pc:chgData name="Ziyue Zhang" userId="d42eb93b-4f39-4bf9-98c4-f4a7b98a2fd7" providerId="ADAL" clId="{B1549E17-3AFF-4A6C-977D-CC1FAFA85ABD}" dt="2021-05-18T14:21:57.866" v="17" actId="20577"/>
        <pc:sldMkLst>
          <pc:docMk/>
          <pc:sldMk cId="345236516" sldId="308"/>
        </pc:sldMkLst>
      </pc:sldChg>
      <pc:sldChg chg="modNotesTx">
        <pc:chgData name="Ziyue Zhang" userId="d42eb93b-4f39-4bf9-98c4-f4a7b98a2fd7" providerId="ADAL" clId="{B1549E17-3AFF-4A6C-977D-CC1FAFA85ABD}" dt="2021-05-18T14:21:35.354" v="7" actId="20577"/>
        <pc:sldMkLst>
          <pc:docMk/>
          <pc:sldMk cId="2944427947" sldId="312"/>
        </pc:sldMkLst>
      </pc:sldChg>
      <pc:sldChg chg="modNotesTx">
        <pc:chgData name="Ziyue Zhang" userId="d42eb93b-4f39-4bf9-98c4-f4a7b98a2fd7" providerId="ADAL" clId="{B1549E17-3AFF-4A6C-977D-CC1FAFA85ABD}" dt="2021-05-18T14:21:38.784" v="9" actId="20577"/>
        <pc:sldMkLst>
          <pc:docMk/>
          <pc:sldMk cId="47243060" sldId="316"/>
        </pc:sldMkLst>
      </pc:sldChg>
      <pc:sldChg chg="modNotesTx">
        <pc:chgData name="Ziyue Zhang" userId="d42eb93b-4f39-4bf9-98c4-f4a7b98a2fd7" providerId="ADAL" clId="{B1549E17-3AFF-4A6C-977D-CC1FAFA85ABD}" dt="2021-05-18T14:21:40.631" v="10" actId="20577"/>
        <pc:sldMkLst>
          <pc:docMk/>
          <pc:sldMk cId="2763508770" sldId="317"/>
        </pc:sldMkLst>
      </pc:sldChg>
      <pc:sldChg chg="modNotesTx">
        <pc:chgData name="Ziyue Zhang" userId="d42eb93b-4f39-4bf9-98c4-f4a7b98a2fd7" providerId="ADAL" clId="{B1549E17-3AFF-4A6C-977D-CC1FAFA85ABD}" dt="2021-05-18T14:21:44.129" v="12" actId="20577"/>
        <pc:sldMkLst>
          <pc:docMk/>
          <pc:sldMk cId="2285588349" sldId="318"/>
        </pc:sldMkLst>
      </pc:sldChg>
      <pc:sldChg chg="del">
        <pc:chgData name="Ziyue Zhang" userId="d42eb93b-4f39-4bf9-98c4-f4a7b98a2fd7" providerId="ADAL" clId="{B1549E17-3AFF-4A6C-977D-CC1FAFA85ABD}" dt="2021-05-18T14:22:18.960" v="22" actId="47"/>
        <pc:sldMkLst>
          <pc:docMk/>
          <pc:sldMk cId="1303169777" sldId="324"/>
        </pc:sldMkLst>
      </pc:sldChg>
      <pc:sldChg chg="del">
        <pc:chgData name="Ziyue Zhang" userId="d42eb93b-4f39-4bf9-98c4-f4a7b98a2fd7" providerId="ADAL" clId="{B1549E17-3AFF-4A6C-977D-CC1FAFA85ABD}" dt="2021-05-18T14:22:22.422" v="25" actId="47"/>
        <pc:sldMkLst>
          <pc:docMk/>
          <pc:sldMk cId="468680800" sldId="326"/>
        </pc:sldMkLst>
      </pc:sldChg>
      <pc:sldChg chg="del">
        <pc:chgData name="Ziyue Zhang" userId="d42eb93b-4f39-4bf9-98c4-f4a7b98a2fd7" providerId="ADAL" clId="{B1549E17-3AFF-4A6C-977D-CC1FAFA85ABD}" dt="2021-05-18T14:22:21.025" v="24" actId="47"/>
        <pc:sldMkLst>
          <pc:docMk/>
          <pc:sldMk cId="434806225" sldId="327"/>
        </pc:sldMkLst>
      </pc:sldChg>
      <pc:sldChg chg="del">
        <pc:chgData name="Ziyue Zhang" userId="d42eb93b-4f39-4bf9-98c4-f4a7b98a2fd7" providerId="ADAL" clId="{B1549E17-3AFF-4A6C-977D-CC1FAFA85ABD}" dt="2021-05-18T14:22:20.317" v="23" actId="47"/>
        <pc:sldMkLst>
          <pc:docMk/>
          <pc:sldMk cId="3630101192" sldId="328"/>
        </pc:sldMkLst>
      </pc:sldChg>
      <pc:sldChg chg="modNotesTx">
        <pc:chgData name="Ziyue Zhang" userId="d42eb93b-4f39-4bf9-98c4-f4a7b98a2fd7" providerId="ADAL" clId="{B1549E17-3AFF-4A6C-977D-CC1FAFA85ABD}" dt="2021-05-18T14:22:07.766" v="19" actId="20577"/>
        <pc:sldMkLst>
          <pc:docMk/>
          <pc:sldMk cId="809861127" sldId="329"/>
        </pc:sldMkLst>
      </pc:sldChg>
      <pc:sldChg chg="modNotesTx">
        <pc:chgData name="Ziyue Zhang" userId="d42eb93b-4f39-4bf9-98c4-f4a7b98a2fd7" providerId="ADAL" clId="{B1549E17-3AFF-4A6C-977D-CC1FAFA85ABD}" dt="2021-05-18T14:22:05.359" v="18" actId="20577"/>
        <pc:sldMkLst>
          <pc:docMk/>
          <pc:sldMk cId="3716892158" sldId="331"/>
        </pc:sldMkLst>
      </pc:sldChg>
      <pc:sldChg chg="modNotesTx">
        <pc:chgData name="Ziyue Zhang" userId="d42eb93b-4f39-4bf9-98c4-f4a7b98a2fd7" providerId="ADAL" clId="{B1549E17-3AFF-4A6C-977D-CC1FAFA85ABD}" dt="2021-05-18T14:21:50.879" v="15" actId="20577"/>
        <pc:sldMkLst>
          <pc:docMk/>
          <pc:sldMk cId="2850402092" sldId="3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AA83-0331-A946-ADDB-F287CC1969E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CF24-3E22-D241-8907-2A37EE42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2523-9D72-CB41-8D09-2C15EA0C0F3C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852F-C953-3445-B10C-3B6B94EB4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3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7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78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11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33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11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58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1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7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44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33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48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32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27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28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89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69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83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70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58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63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4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1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7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1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1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2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852F-C953-3445-B10C-3B6B94EB42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9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94" y="530103"/>
            <a:ext cx="5267656" cy="1731951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896" y="2479367"/>
            <a:ext cx="5267655" cy="978607"/>
          </a:xfrm>
        </p:spPr>
        <p:txBody>
          <a:bodyPr>
            <a:normAutofit/>
          </a:bodyPr>
          <a:lstStyle>
            <a:lvl1pPr marL="0" indent="0" algn="l">
              <a:buNone/>
              <a:defRPr sz="2251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896" y="6124651"/>
            <a:ext cx="393097" cy="365125"/>
          </a:xfrm>
        </p:spPr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6049342"/>
            <a:ext cx="9157815" cy="808658"/>
          </a:xfrm>
          <a:prstGeom prst="rect">
            <a:avLst/>
          </a:prstGeom>
          <a:solidFill>
            <a:srgbClr val="041E4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474" y="341769"/>
            <a:ext cx="8686426" cy="878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474" y="1338867"/>
            <a:ext cx="8686426" cy="426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6" y="6070861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05" y="6371261"/>
            <a:ext cx="3067995" cy="22384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5956648"/>
            <a:ext cx="9144001" cy="92697"/>
          </a:xfrm>
          <a:prstGeom prst="rect">
            <a:avLst/>
          </a:prstGeom>
          <a:solidFill>
            <a:srgbClr val="BBBC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342991" rtl="0" eaLnBrk="1" latinLnBrk="0" hangingPunct="1">
        <a:spcBef>
          <a:spcPct val="0"/>
        </a:spcBef>
        <a:buNone/>
        <a:defRPr sz="2701" b="1" i="0" kern="1200">
          <a:solidFill>
            <a:srgbClr val="002D50"/>
          </a:solidFill>
          <a:latin typeface="Helvetica Neue"/>
          <a:ea typeface="+mj-ea"/>
          <a:cs typeface="Helvetica Neue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Adobe Caslon Pro"/>
          <a:ea typeface="+mn-ea"/>
          <a:cs typeface="Adobe Caslon Pro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b="0" i="0" kern="1200">
          <a:solidFill>
            <a:schemeClr val="tx1"/>
          </a:solidFill>
          <a:latin typeface="Adobe Caslon Pro"/>
          <a:ea typeface="+mn-ea"/>
          <a:cs typeface="Adobe Caslon Pro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dobe Caslon Pro"/>
          <a:ea typeface="+mn-ea"/>
          <a:cs typeface="Adobe Caslon Pro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Adobe Caslon Pro"/>
          <a:ea typeface="+mn-ea"/>
          <a:cs typeface="Adobe Caslon Pro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3.jpeg"/><Relationship Id="rId5" Type="http://schemas.openxmlformats.org/officeDocument/2006/relationships/image" Target="../media/image180.png"/><Relationship Id="rId10" Type="http://schemas.openxmlformats.org/officeDocument/2006/relationships/image" Target="../media/image22.jpe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9A3898-A249-410F-A092-1CBFDD1535A6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8C95D-C1C3-416E-9450-F52F17351B9D}"/>
              </a:ext>
            </a:extLst>
          </p:cNvPr>
          <p:cNvSpPr txBox="1"/>
          <p:nvPr/>
        </p:nvSpPr>
        <p:spPr>
          <a:xfrm>
            <a:off x="1225215" y="1026656"/>
            <a:ext cx="66935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dobe Caslon Pro"/>
              </a:rPr>
              <a:t>Ground State Phase Transitions in the 2-site XY Model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14E46B1D-A0FC-42AA-9349-0DCF4E1B9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852612" cy="185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icture containing person, person, posing, wearing&#10;&#10;Description automatically generated">
            <a:extLst>
              <a:ext uri="{FF2B5EF4-FFF2-40B4-BE49-F238E27FC236}">
                <a16:creationId xmlns:a16="http://schemas.microsoft.com/office/drawing/2014/main" id="{F11A8F3A-2D3F-4B9E-A16A-19135F03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34" y="2901016"/>
            <a:ext cx="1238165" cy="1491648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19FA76F-B8D7-420E-9C28-B960795AD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750" y="2887001"/>
            <a:ext cx="1209675" cy="1521412"/>
          </a:xfrm>
          <a:prstGeom prst="rect">
            <a:avLst/>
          </a:prstGeom>
        </p:spPr>
      </p:pic>
      <p:pic>
        <p:nvPicPr>
          <p:cNvPr id="16" name="Picture 15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409FB855-ADAF-4277-A74B-8B340DCAD9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7" r="18826"/>
          <a:stretch/>
        </p:blipFill>
        <p:spPr>
          <a:xfrm>
            <a:off x="4765877" y="2885267"/>
            <a:ext cx="1209675" cy="1521412"/>
          </a:xfrm>
          <a:prstGeom prst="rect">
            <a:avLst/>
          </a:prstGeom>
        </p:spPr>
      </p:pic>
      <p:pic>
        <p:nvPicPr>
          <p:cNvPr id="6" name="Picture 5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8501BAF7-CA5A-488B-8EB1-050E22D11F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9" r="9121"/>
          <a:stretch/>
        </p:blipFill>
        <p:spPr>
          <a:xfrm>
            <a:off x="1467392" y="2887001"/>
            <a:ext cx="1310376" cy="1519678"/>
          </a:xfrm>
          <a:prstGeom prst="rect">
            <a:avLst/>
          </a:prstGeom>
        </p:spPr>
      </p:pic>
      <p:pic>
        <p:nvPicPr>
          <p:cNvPr id="13" name="Picture 2" descr="Georgetown University (U.S.)">
            <a:extLst>
              <a:ext uri="{FF2B5EF4-FFF2-40B4-BE49-F238E27FC236}">
                <a16:creationId xmlns:a16="http://schemas.microsoft.com/office/drawing/2014/main" id="{F8B6DA89-738C-45FE-BBBC-AF1C6F4CF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0"/>
          <a:stretch/>
        </p:blipFill>
        <p:spPr bwMode="auto">
          <a:xfrm>
            <a:off x="2795774" y="4754128"/>
            <a:ext cx="1989906" cy="10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S Department of Energy - Solar Energy Technologies Office Press Release -  Solstice™ Community Solar">
            <a:extLst>
              <a:ext uri="{FF2B5EF4-FFF2-40B4-BE49-F238E27FC236}">
                <a16:creationId xmlns:a16="http://schemas.microsoft.com/office/drawing/2014/main" id="{FC3CBF4C-EFA4-4919-A54B-01B44F6F1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5501" r="28819" b="9386"/>
          <a:stretch/>
        </p:blipFill>
        <p:spPr bwMode="auto">
          <a:xfrm>
            <a:off x="4890461" y="4596821"/>
            <a:ext cx="1085091" cy="106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00003-CB43-4F50-8B2C-9E9E227A3860}"/>
              </a:ext>
            </a:extLst>
          </p:cNvPr>
          <p:cNvSpPr txBox="1"/>
          <p:nvPr/>
        </p:nvSpPr>
        <p:spPr>
          <a:xfrm>
            <a:off x="4506700" y="5611098"/>
            <a:ext cx="1852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DE-SC0019469</a:t>
            </a:r>
          </a:p>
        </p:txBody>
      </p:sp>
    </p:spTree>
    <p:extLst>
      <p:ext uri="{BB962C8B-B14F-4D97-AF65-F5344CB8AC3E}">
        <p14:creationId xmlns:p14="http://schemas.microsoft.com/office/powerpoint/2010/main" val="118598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Local Adiabatic Ramp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0EE5F3-EE21-4ABE-80A9-2BA07B2FDD3F}"/>
              </a:ext>
            </a:extLst>
          </p:cNvPr>
          <p:cNvGrpSpPr/>
          <p:nvPr/>
        </p:nvGrpSpPr>
        <p:grpSpPr>
          <a:xfrm>
            <a:off x="4576606" y="1244174"/>
            <a:ext cx="2068042" cy="646331"/>
            <a:chOff x="4572000" y="2793954"/>
            <a:chExt cx="2006600" cy="64633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1DCDDE-6320-4FA6-A035-58E76C74D685}"/>
                </a:ext>
              </a:extLst>
            </p:cNvPr>
            <p:cNvCxnSpPr/>
            <p:nvPr/>
          </p:nvCxnSpPr>
          <p:spPr>
            <a:xfrm>
              <a:off x="4572000" y="3227781"/>
              <a:ext cx="2006600" cy="0"/>
            </a:xfrm>
            <a:prstGeom prst="straightConnector1">
              <a:avLst/>
            </a:pr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A3DB34-6BB2-4C79-9B82-88109AE8B292}"/>
                </a:ext>
              </a:extLst>
            </p:cNvPr>
            <p:cNvSpPr txBox="1"/>
            <p:nvPr/>
          </p:nvSpPr>
          <p:spPr>
            <a:xfrm>
              <a:off x="4641850" y="2793954"/>
              <a:ext cx="1866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dobe Caslon Pro"/>
                </a:rPr>
                <a:t>Spline + Invert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4B563F-AA44-4379-9361-B0FF3C804ABD}"/>
                  </a:ext>
                </a:extLst>
              </p:cNvPr>
              <p:cNvSpPr txBox="1"/>
              <p:nvPr/>
            </p:nvSpPr>
            <p:spPr>
              <a:xfrm>
                <a:off x="6783252" y="1351186"/>
                <a:ext cx="7836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4B563F-AA44-4379-9361-B0FF3C804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52" y="1351186"/>
                <a:ext cx="783600" cy="492443"/>
              </a:xfrm>
              <a:prstGeom prst="rect">
                <a:avLst/>
              </a:prstGeom>
              <a:blipFill>
                <a:blip r:embed="rId3"/>
                <a:stretch>
                  <a:fillRect r="-13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287771A-BB91-4494-A199-9155E5B15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576" y="1125806"/>
            <a:ext cx="3410426" cy="10764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93C0F-9139-4C65-BB0D-A6B78867E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964" y="2446781"/>
            <a:ext cx="4575032" cy="29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2698784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2698784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Decomposing the XY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429438-73DC-4CF7-8832-E6810398CF66}"/>
              </a:ext>
            </a:extLst>
          </p:cNvPr>
          <p:cNvSpPr txBox="1"/>
          <p:nvPr/>
        </p:nvSpPr>
        <p:spPr>
          <a:xfrm>
            <a:off x="971545" y="2990366"/>
            <a:ext cx="720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Caslon Pro"/>
              </a:rPr>
              <a:t>Transform the XY Hamiltonian into a unitary operator and decompose using the Trotter approximation for time-evolution.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B14D21-D8B5-4FA0-BA15-0B622AD5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65" y="3888598"/>
            <a:ext cx="6173061" cy="533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513AB9-E290-4900-95B3-3787D2B4A43F}"/>
                  </a:ext>
                </a:extLst>
              </p:cNvPr>
              <p:cNvSpPr txBox="1"/>
              <p:nvPr/>
            </p:nvSpPr>
            <p:spPr>
              <a:xfrm>
                <a:off x="437126" y="1166502"/>
                <a:ext cx="8269738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𝑿𝒀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513AB9-E290-4900-95B3-3787D2B4A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26" y="1166502"/>
                <a:ext cx="8269738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50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Decomposing the XY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F57EF-0CD9-4DF4-8A13-1CA7414A6749}"/>
              </a:ext>
            </a:extLst>
          </p:cNvPr>
          <p:cNvSpPr txBox="1"/>
          <p:nvPr/>
        </p:nvSpPr>
        <p:spPr>
          <a:xfrm>
            <a:off x="971543" y="3066138"/>
            <a:ext cx="720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Caslon Pro"/>
              </a:rPr>
              <a:t>Direct Solution: Decompose XY Hamiltonian into 3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C78818-0947-4EDC-9BBB-85E712B79AF5}"/>
                  </a:ext>
                </a:extLst>
              </p:cNvPr>
              <p:cNvSpPr txBox="1"/>
              <p:nvPr/>
            </p:nvSpPr>
            <p:spPr>
              <a:xfrm>
                <a:off x="971544" y="3673942"/>
                <a:ext cx="7200901" cy="489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3000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3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3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300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000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>
                                <a:solidFill>
                                  <a:schemeClr val="tx2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000" b="1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1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3000" b="1" i="1" smtClean="0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b>
                            </m:sSub>
                          </m:sub>
                        </m:sSub>
                        <m:r>
                          <a:rPr lang="en-US" sz="3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)∆</m:t>
                        </m:r>
                        <m:r>
                          <a:rPr lang="en-US" sz="3000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30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sub>
                        </m:sSub>
                        <m:r>
                          <a:rPr lang="en-US" sz="3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3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C78818-0947-4EDC-9BBB-85E712B79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44" y="3673942"/>
                <a:ext cx="7200901" cy="489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8EE4AF-8BAF-43C7-BBB3-32319456651D}"/>
                  </a:ext>
                </a:extLst>
              </p:cNvPr>
              <p:cNvSpPr txBox="1"/>
              <p:nvPr/>
            </p:nvSpPr>
            <p:spPr>
              <a:xfrm>
                <a:off x="437126" y="1166502"/>
                <a:ext cx="8269738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𝑿𝒀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8EE4AF-8BAF-43C7-BBB3-323194566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26" y="1166502"/>
                <a:ext cx="8269738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052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Interaction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636A7A-B593-4100-86A1-6D0D2D58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679" y="3979033"/>
            <a:ext cx="2388630" cy="951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6E7F-CC75-48FF-979B-2B70700783D1}"/>
                  </a:ext>
                </a:extLst>
              </p:cNvPr>
              <p:cNvSpPr txBox="1"/>
              <p:nvPr/>
            </p:nvSpPr>
            <p:spPr>
              <a:xfrm>
                <a:off x="352419" y="2404402"/>
                <a:ext cx="8439149" cy="951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sz="22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22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2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b="0" i="1" smtClean="0">
                          <a:solidFill>
                            <a:srgbClr val="F99A1B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US" sz="22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6E7F-CC75-48FF-979B-2B7070078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9" y="2404402"/>
                <a:ext cx="8439149" cy="951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CB2F669-1604-4E47-80BB-DEEFA3CE4E07}"/>
              </a:ext>
            </a:extLst>
          </p:cNvPr>
          <p:cNvSpPr txBox="1"/>
          <p:nvPr/>
        </p:nvSpPr>
        <p:spPr>
          <a:xfrm>
            <a:off x="971549" y="1124664"/>
            <a:ext cx="720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Caslon Pro"/>
              </a:rPr>
              <a:t>Alternative Solution: Decompose XY Hamiltonian into the interaction picture</a:t>
            </a:r>
          </a:p>
        </p:txBody>
      </p:sp>
    </p:spTree>
    <p:extLst>
      <p:ext uri="{BB962C8B-B14F-4D97-AF65-F5344CB8AC3E}">
        <p14:creationId xmlns:p14="http://schemas.microsoft.com/office/powerpoint/2010/main" val="228558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Interaction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8352BF-B47E-4D44-BD81-70633685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91" y="1398028"/>
            <a:ext cx="6269418" cy="4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1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312D8-877D-4422-B406-8E2A4B4EA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784" y="2639692"/>
            <a:ext cx="4105848" cy="905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CFE4DE-68AE-4474-A311-246AAF166E96}"/>
              </a:ext>
            </a:extLst>
          </p:cNvPr>
          <p:cNvSpPr txBox="1"/>
          <p:nvPr/>
        </p:nvSpPr>
        <p:spPr>
          <a:xfrm>
            <a:off x="3544884" y="2821638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1897EF-ADD4-4FC5-AABB-DF76693442E5}"/>
              </a:ext>
            </a:extLst>
          </p:cNvPr>
          <p:cNvSpPr txBox="1"/>
          <p:nvPr/>
        </p:nvSpPr>
        <p:spPr>
          <a:xfrm>
            <a:off x="971549" y="4542089"/>
            <a:ext cx="720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Caslon Pro"/>
              </a:rPr>
              <a:t>The 2-site XY model contains 2 </a:t>
            </a:r>
            <a:r>
              <a:rPr lang="en-US" dirty="0">
                <a:latin typeface="Garamond" panose="02020404030301010803" pitchFamily="18" charset="0"/>
              </a:rPr>
              <a:t>CNOTs</a:t>
            </a:r>
            <a:r>
              <a:rPr lang="en-US" dirty="0">
                <a:latin typeface="Selawik" panose="020B0604020202020204" pitchFamily="34" charset="0"/>
              </a:rPr>
              <a:t> </a:t>
            </a:r>
            <a:r>
              <a:rPr lang="en-US" dirty="0">
                <a:latin typeface="Adobe Caslon Pro"/>
              </a:rPr>
              <a:t>per Trotter step for 2</a:t>
            </a:r>
            <a:r>
              <a:rPr lang="en-US" i="1" dirty="0">
                <a:latin typeface="Adobe Caslon Pro"/>
              </a:rPr>
              <a:t>N</a:t>
            </a:r>
            <a:r>
              <a:rPr lang="en-US" dirty="0">
                <a:latin typeface="Adobe Caslon Pro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CNOTs</a:t>
            </a:r>
            <a:r>
              <a:rPr lang="en-US" dirty="0">
                <a:latin typeface="Adobe Caslon Pro"/>
              </a:rPr>
              <a:t> for a complete time-evolution.</a:t>
            </a:r>
            <a:r>
              <a:rPr lang="en-US" dirty="0">
                <a:latin typeface="Selawik" panose="020B0604020202020204" pitchFamily="34" charset="0"/>
              </a:rPr>
              <a:t> </a:t>
            </a:r>
            <a:endParaRPr lang="en-US" dirty="0">
              <a:latin typeface="Adobe Caslon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0CDD2-F256-4DC9-8DC9-347AE91D3162}"/>
                  </a:ext>
                </a:extLst>
              </p:cNvPr>
              <p:cNvSpPr txBox="1"/>
              <p:nvPr/>
            </p:nvSpPr>
            <p:spPr>
              <a:xfrm>
                <a:off x="1242294" y="2821638"/>
                <a:ext cx="2332453" cy="541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80CDD2-F256-4DC9-8DC9-347AE91D3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294" y="2821638"/>
                <a:ext cx="2332453" cy="541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631E98-5DD9-4C81-BF50-50FC2A40EB88}"/>
                  </a:ext>
                </a:extLst>
              </p:cNvPr>
              <p:cNvSpPr txBox="1"/>
              <p:nvPr/>
            </p:nvSpPr>
            <p:spPr>
              <a:xfrm>
                <a:off x="915263" y="1193227"/>
                <a:ext cx="7313471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𝑿𝒀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sz="1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18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8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1800" b="0" i="1" smtClean="0">
                          <a:solidFill>
                            <a:srgbClr val="F99A1B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631E98-5DD9-4C81-BF50-50FC2A40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63" y="1193227"/>
                <a:ext cx="7313471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A3FB48-829B-446C-B76E-AC85C933BAAA}"/>
              </a:ext>
            </a:extLst>
          </p:cNvPr>
          <p:cNvCxnSpPr/>
          <p:nvPr/>
        </p:nvCxnSpPr>
        <p:spPr>
          <a:xfrm>
            <a:off x="4571998" y="3693732"/>
            <a:ext cx="62865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68D098-C080-4BF1-9D18-1A570269C7FF}"/>
              </a:ext>
            </a:extLst>
          </p:cNvPr>
          <p:cNvCxnSpPr>
            <a:cxnSpLocks/>
          </p:cNvCxnSpPr>
          <p:nvPr/>
        </p:nvCxnSpPr>
        <p:spPr>
          <a:xfrm>
            <a:off x="5457823" y="3693732"/>
            <a:ext cx="2647952" cy="0"/>
          </a:xfrm>
          <a:prstGeom prst="line">
            <a:avLst/>
          </a:prstGeom>
          <a:ln>
            <a:solidFill>
              <a:srgbClr val="F99A1B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B3FA08B-7D81-4E8C-A65A-1454E9DCCDA5}"/>
              </a:ext>
            </a:extLst>
          </p:cNvPr>
          <p:cNvSpPr txBox="1"/>
          <p:nvPr/>
        </p:nvSpPr>
        <p:spPr>
          <a:xfrm>
            <a:off x="1453919" y="323703"/>
            <a:ext cx="6236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Quantum Circuit for the XY Model</a:t>
            </a:r>
          </a:p>
        </p:txBody>
      </p:sp>
    </p:spTree>
    <p:extLst>
      <p:ext uri="{BB962C8B-B14F-4D97-AF65-F5344CB8AC3E}">
        <p14:creationId xmlns:p14="http://schemas.microsoft.com/office/powerpoint/2010/main" val="63243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4" name="Picture 3" descr="Chart, calendar&#10;&#10;Description automatically generated">
            <a:extLst>
              <a:ext uri="{FF2B5EF4-FFF2-40B4-BE49-F238E27FC236}">
                <a16:creationId xmlns:a16="http://schemas.microsoft.com/office/drawing/2014/main" id="{343DE11D-0A10-4379-8FF7-572C1ACF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083"/>
            <a:ext cx="9144000" cy="45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0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065E7-0482-4BC7-9ACC-0D5A550EB9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38" y="1481647"/>
            <a:ext cx="4931762" cy="37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3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C6134-5113-4FD0-ADE3-D43D91CA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7" y="1689446"/>
            <a:ext cx="4401164" cy="340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6E411-5A07-4BC4-AD19-9040AC6E8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424" y="1662389"/>
            <a:ext cx="4382112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AF5D76-B900-49B2-BCBF-C1AFB3AD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624" y="1288652"/>
            <a:ext cx="5515886" cy="4163377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9D453-D201-4FCB-AC7F-3664853C9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149" y="1260077"/>
            <a:ext cx="5487311" cy="419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650958" y="363527"/>
            <a:ext cx="384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XY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9779FE-EC15-4E3B-95F9-DB572F052EC2}"/>
              </a:ext>
            </a:extLst>
          </p:cNvPr>
          <p:cNvGrpSpPr/>
          <p:nvPr/>
        </p:nvGrpSpPr>
        <p:grpSpPr>
          <a:xfrm>
            <a:off x="4906930" y="2123858"/>
            <a:ext cx="3904726" cy="2803144"/>
            <a:chOff x="4798594" y="1435768"/>
            <a:chExt cx="3904726" cy="19516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3C2D54-E14A-44AF-B3C7-8A142D709069}"/>
                </a:ext>
              </a:extLst>
            </p:cNvPr>
            <p:cNvSpPr txBox="1"/>
            <p:nvPr/>
          </p:nvSpPr>
          <p:spPr>
            <a:xfrm>
              <a:off x="4798595" y="1435768"/>
              <a:ext cx="3904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>
                  <a:latin typeface="Adobe Caslon Pro"/>
                </a:rPr>
                <a:t>One dimensional chain of lattice sites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8E34EE-0803-450E-8BC7-F2C155AD4418}"/>
                </a:ext>
              </a:extLst>
            </p:cNvPr>
            <p:cNvSpPr txBox="1"/>
            <p:nvPr/>
          </p:nvSpPr>
          <p:spPr>
            <a:xfrm>
              <a:off x="4798594" y="2032983"/>
              <a:ext cx="39047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>
                  <a:latin typeface="Adobe Caslon Pro"/>
                </a:rPr>
                <a:t>Nearest neighbor spin interactions for x and y components of spin</a:t>
              </a:r>
              <a:endParaRPr lang="en-US" baseline="-25000" dirty="0">
                <a:latin typeface="Adobe Caslon Pro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1C9D6-C535-48C9-B015-BC39EB2CDCD4}"/>
                </a:ext>
              </a:extLst>
            </p:cNvPr>
            <p:cNvSpPr txBox="1"/>
            <p:nvPr/>
          </p:nvSpPr>
          <p:spPr>
            <a:xfrm>
              <a:off x="4798594" y="2741048"/>
              <a:ext cx="39047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>
                  <a:latin typeface="Adobe Caslon Pro"/>
                  <a:cs typeface="Times New Roman" panose="02020603050405020304" pitchFamily="18" charset="0"/>
                </a:rPr>
                <a:t>Periodic boundary condition </a:t>
              </a:r>
            </a:p>
            <a:p>
              <a:r>
                <a:rPr lang="en-US" dirty="0">
                  <a:latin typeface="Adobe Caslon Pro"/>
                  <a:cs typeface="Times New Roman" panose="02020603050405020304" pitchFamily="18" charset="0"/>
                </a:rPr>
                <a:t>     σ</a:t>
              </a:r>
              <a:r>
                <a:rPr lang="en-US" baseline="-25000" dirty="0">
                  <a:latin typeface="Adobe Caslon Pro"/>
                  <a:cs typeface="Times New Roman" panose="02020603050405020304" pitchFamily="18" charset="0"/>
                </a:rPr>
                <a:t>N+1 </a:t>
              </a:r>
              <a:r>
                <a:rPr lang="en-US" dirty="0">
                  <a:latin typeface="Adobe Caslon Pro"/>
                  <a:cs typeface="Times New Roman" panose="02020603050405020304" pitchFamily="18" charset="0"/>
                </a:rPr>
                <a:t>= σ</a:t>
              </a:r>
              <a:r>
                <a:rPr lang="en-US" baseline="-25000" dirty="0">
                  <a:latin typeface="Adobe Caslon Pro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D55026-D998-4C07-8862-12F26633F036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21651-B2CE-4232-8FCF-41E2DCA2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6" y="1514188"/>
            <a:ext cx="3573843" cy="35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8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FA4535-978C-4E82-AC8F-86EA90B6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55" y="1250552"/>
            <a:ext cx="5515887" cy="4210421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CEF9F-292B-48F9-BEBE-52286226B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624" y="1288652"/>
            <a:ext cx="5515886" cy="41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8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EA97E5-7E25-4256-BF23-47078094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55" y="1250552"/>
            <a:ext cx="5515887" cy="42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2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1BD31-C39C-46A4-BBF0-358A59A3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55" y="1250552"/>
            <a:ext cx="5515887" cy="4210421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DA716-363D-4828-9CD0-26917E0C7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005" y="1261525"/>
            <a:ext cx="5483058" cy="417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5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599F03-0945-4935-BE78-09D5D6F5D264}"/>
              </a:ext>
            </a:extLst>
          </p:cNvPr>
          <p:cNvGrpSpPr/>
          <p:nvPr/>
        </p:nvGrpSpPr>
        <p:grpSpPr>
          <a:xfrm>
            <a:off x="1548512" y="986003"/>
            <a:ext cx="5832040" cy="4762966"/>
            <a:chOff x="1349349" y="1047517"/>
            <a:chExt cx="5832040" cy="4762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2C1532-0295-4DB7-9CE8-DEE7D043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349" y="1047517"/>
              <a:ext cx="5832040" cy="476296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CF020A-7610-40FA-B699-7ADF89A3B8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585" y="4756901"/>
              <a:ext cx="499870" cy="23164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8363BB-71EA-4477-A2A6-2291526DA77A}"/>
                </a:ext>
              </a:extLst>
            </p:cNvPr>
            <p:cNvCxnSpPr>
              <a:cxnSpLocks/>
            </p:cNvCxnSpPr>
            <p:nvPr/>
          </p:nvCxnSpPr>
          <p:spPr>
            <a:xfrm>
              <a:off x="2379094" y="3907645"/>
              <a:ext cx="0" cy="457200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6DC30A-CCFC-4D0B-ADD9-8C517746D6E1}"/>
              </a:ext>
            </a:extLst>
          </p:cNvPr>
          <p:cNvSpPr txBox="1"/>
          <p:nvPr/>
        </p:nvSpPr>
        <p:spPr>
          <a:xfrm>
            <a:off x="4986527" y="474236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exact</a:t>
            </a:r>
          </a:p>
        </p:txBody>
      </p:sp>
    </p:spTree>
    <p:extLst>
      <p:ext uri="{BB962C8B-B14F-4D97-AF65-F5344CB8AC3E}">
        <p14:creationId xmlns:p14="http://schemas.microsoft.com/office/powerpoint/2010/main" val="2780817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DC30A-CCFC-4D0B-ADD9-8C517746D6E1}"/>
              </a:ext>
            </a:extLst>
          </p:cNvPr>
          <p:cNvSpPr txBox="1"/>
          <p:nvPr/>
        </p:nvSpPr>
        <p:spPr>
          <a:xfrm>
            <a:off x="4986527" y="4870704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FE0F46-8460-4642-8B30-15D9A708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12" y="1053558"/>
            <a:ext cx="5805666" cy="46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6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C4F4F-440E-465B-AC58-D051C033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98" y="1119391"/>
            <a:ext cx="5864849" cy="46192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C2CE0A-DEFD-4E8A-90EF-D497134151F1}"/>
              </a:ext>
            </a:extLst>
          </p:cNvPr>
          <p:cNvCxnSpPr>
            <a:cxnSpLocks/>
          </p:cNvCxnSpPr>
          <p:nvPr/>
        </p:nvCxnSpPr>
        <p:spPr>
          <a:xfrm flipH="1">
            <a:off x="4438650" y="3252788"/>
            <a:ext cx="328613" cy="51435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45D11-278C-4FBD-9302-83A2E4A03739}"/>
              </a:ext>
            </a:extLst>
          </p:cNvPr>
          <p:cNvCxnSpPr/>
          <p:nvPr/>
        </p:nvCxnSpPr>
        <p:spPr>
          <a:xfrm>
            <a:off x="5691188" y="3767138"/>
            <a:ext cx="123825" cy="762000"/>
          </a:xfrm>
          <a:prstGeom prst="straightConnector1">
            <a:avLst/>
          </a:prstGeom>
          <a:ln w="9525" cap="flat" cmpd="sng" algn="ctr">
            <a:solidFill>
              <a:srgbClr val="AE40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9D8E22-66EF-4A4C-8C58-9038A9E1C2F5}"/>
              </a:ext>
            </a:extLst>
          </p:cNvPr>
          <p:cNvCxnSpPr/>
          <p:nvPr/>
        </p:nvCxnSpPr>
        <p:spPr>
          <a:xfrm>
            <a:off x="6624638" y="4414838"/>
            <a:ext cx="142875" cy="319087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1D52C3-8C7E-425E-9C54-53FD97E3822C}"/>
              </a:ext>
            </a:extLst>
          </p:cNvPr>
          <p:cNvCxnSpPr/>
          <p:nvPr/>
        </p:nvCxnSpPr>
        <p:spPr>
          <a:xfrm flipH="1" flipV="1">
            <a:off x="2181225" y="1985963"/>
            <a:ext cx="238125" cy="8810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270166-865F-40CC-A666-288D8FD137CE}"/>
              </a:ext>
            </a:extLst>
          </p:cNvPr>
          <p:cNvSpPr txBox="1"/>
          <p:nvPr/>
        </p:nvSpPr>
        <p:spPr>
          <a:xfrm>
            <a:off x="4631531" y="1400175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93B8C6-37BC-43AF-8DAC-A8049ACC2299}"/>
              </a:ext>
            </a:extLst>
          </p:cNvPr>
          <p:cNvSpPr txBox="1"/>
          <p:nvPr/>
        </p:nvSpPr>
        <p:spPr>
          <a:xfrm>
            <a:off x="2181224" y="2867025"/>
            <a:ext cx="10399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(0, -0.25)</a:t>
            </a:r>
          </a:p>
        </p:txBody>
      </p:sp>
    </p:spTree>
    <p:extLst>
      <p:ext uri="{BB962C8B-B14F-4D97-AF65-F5344CB8AC3E}">
        <p14:creationId xmlns:p14="http://schemas.microsoft.com/office/powerpoint/2010/main" val="258489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Calculating the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61DA54-546E-4438-8B01-4D1CBD7090D2}"/>
              </a:ext>
            </a:extLst>
          </p:cNvPr>
          <p:cNvGrpSpPr/>
          <p:nvPr/>
        </p:nvGrpSpPr>
        <p:grpSpPr>
          <a:xfrm>
            <a:off x="1383324" y="1008185"/>
            <a:ext cx="5892734" cy="4730182"/>
            <a:chOff x="1152525" y="481997"/>
            <a:chExt cx="6135482" cy="499179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F245AE-859D-46BB-BD10-C95586A1B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5"/>
            <a:stretch/>
          </p:blipFill>
          <p:spPr>
            <a:xfrm>
              <a:off x="1152525" y="481997"/>
              <a:ext cx="6135482" cy="4991797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879850-00D0-4956-BA02-E1E5C20E0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3050" y="3714750"/>
              <a:ext cx="50800" cy="330200"/>
            </a:xfrm>
            <a:prstGeom prst="straightConnector1">
              <a:avLst/>
            </a:prstGeom>
            <a:ln w="19050" cap="flat" cmpd="sng" algn="ctr">
              <a:solidFill>
                <a:srgbClr val="AE404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F70AE7-CF17-476E-B75A-CA27C9F717D7}"/>
                </a:ext>
              </a:extLst>
            </p:cNvPr>
            <p:cNvCxnSpPr>
              <a:cxnSpLocks/>
            </p:cNvCxnSpPr>
            <p:nvPr/>
          </p:nvCxnSpPr>
          <p:spPr>
            <a:xfrm>
              <a:off x="6610350" y="4152900"/>
              <a:ext cx="139700" cy="222250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B4386E5-24C8-47CB-B454-EAC5C84C6DF9}"/>
                </a:ext>
              </a:extLst>
            </p:cNvPr>
            <p:cNvCxnSpPr/>
            <p:nvPr/>
          </p:nvCxnSpPr>
          <p:spPr>
            <a:xfrm flipV="1">
              <a:off x="5480050" y="4419600"/>
              <a:ext cx="558800" cy="165100"/>
            </a:xfrm>
            <a:prstGeom prst="straightConnector1">
              <a:avLst/>
            </a:prstGeom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0D226E-FA01-486D-8E05-0DEF85E63447}"/>
                </a:ext>
              </a:extLst>
            </p:cNvPr>
            <p:cNvCxnSpPr/>
            <p:nvPr/>
          </p:nvCxnSpPr>
          <p:spPr>
            <a:xfrm flipH="1" flipV="1">
              <a:off x="2000250" y="1441356"/>
              <a:ext cx="400050" cy="1054194"/>
            </a:xfrm>
            <a:prstGeom prst="straightConnector1">
              <a:avLst/>
            </a:pr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FBCFED4-05D9-4B15-9DD3-945D8D70E996}"/>
              </a:ext>
            </a:extLst>
          </p:cNvPr>
          <p:cNvSpPr txBox="1"/>
          <p:nvPr/>
        </p:nvSpPr>
        <p:spPr>
          <a:xfrm>
            <a:off x="4845952" y="1309293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exact</a:t>
            </a:r>
          </a:p>
        </p:txBody>
      </p:sp>
    </p:spTree>
    <p:extLst>
      <p:ext uri="{BB962C8B-B14F-4D97-AF65-F5344CB8AC3E}">
        <p14:creationId xmlns:p14="http://schemas.microsoft.com/office/powerpoint/2010/main" val="3716892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8FB4E-562F-4F58-8B07-AD9D4F431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871831"/>
            <a:ext cx="4572001" cy="3544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77FDF-6AEB-40CD-A315-A2E3F4C0EF5B}"/>
              </a:ext>
            </a:extLst>
          </p:cNvPr>
          <p:cNvSpPr txBox="1"/>
          <p:nvPr/>
        </p:nvSpPr>
        <p:spPr>
          <a:xfrm>
            <a:off x="1548512" y="358086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3 Site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E23D7-E646-4BAB-ACFB-80C6D8AE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0315"/>
            <a:ext cx="4572000" cy="35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61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534426" y="1462805"/>
            <a:ext cx="604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7" name="Picture 6" descr="A picture containing person, person, posing, wearing&#10;&#10;Description automatically generated">
            <a:extLst>
              <a:ext uri="{FF2B5EF4-FFF2-40B4-BE49-F238E27FC236}">
                <a16:creationId xmlns:a16="http://schemas.microsoft.com/office/drawing/2014/main" id="{974858F1-F1EB-41D2-9D01-6F77A868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181" y="2907904"/>
            <a:ext cx="1238165" cy="1491648"/>
          </a:xfrm>
          <a:prstGeom prst="rect">
            <a:avLst/>
          </a:prstGeom>
        </p:spPr>
      </p:pic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59FDAFE-641C-4865-A3F7-F2D3655EE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999" y="2872735"/>
            <a:ext cx="1209675" cy="1521412"/>
          </a:xfrm>
          <a:prstGeom prst="rect">
            <a:avLst/>
          </a:prstGeom>
        </p:spPr>
      </p:pic>
      <p:pic>
        <p:nvPicPr>
          <p:cNvPr id="9" name="Picture 8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C755505C-94E2-4B09-9138-5F1797763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7" r="18826"/>
          <a:stretch/>
        </p:blipFill>
        <p:spPr>
          <a:xfrm>
            <a:off x="3911652" y="2884214"/>
            <a:ext cx="1209675" cy="1521412"/>
          </a:xfrm>
          <a:prstGeom prst="rect">
            <a:avLst/>
          </a:prstGeom>
        </p:spPr>
      </p:pic>
      <p:pic>
        <p:nvPicPr>
          <p:cNvPr id="11" name="Picture 2" descr="Georgetown University (U.S.)">
            <a:extLst>
              <a:ext uri="{FF2B5EF4-FFF2-40B4-BE49-F238E27FC236}">
                <a16:creationId xmlns:a16="http://schemas.microsoft.com/office/drawing/2014/main" id="{D88D3972-026D-4AE8-9851-1CCB36895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0"/>
          <a:stretch/>
        </p:blipFill>
        <p:spPr bwMode="auto">
          <a:xfrm>
            <a:off x="2911649" y="4857630"/>
            <a:ext cx="1767002" cy="92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9641CF-D98C-4A2D-B65C-92839FA678E6}"/>
              </a:ext>
            </a:extLst>
          </p:cNvPr>
          <p:cNvGrpSpPr/>
          <p:nvPr/>
        </p:nvGrpSpPr>
        <p:grpSpPr>
          <a:xfrm>
            <a:off x="4398358" y="4779799"/>
            <a:ext cx="1852612" cy="1161792"/>
            <a:chOff x="4128728" y="4814968"/>
            <a:chExt cx="1852612" cy="1161792"/>
          </a:xfrm>
        </p:grpSpPr>
        <p:pic>
          <p:nvPicPr>
            <p:cNvPr id="12" name="Picture 2" descr="US Department of Energy - Solar Energy Technologies Office Press Release -  Solstice™ Community Solar">
              <a:extLst>
                <a:ext uri="{FF2B5EF4-FFF2-40B4-BE49-F238E27FC236}">
                  <a16:creationId xmlns:a16="http://schemas.microsoft.com/office/drawing/2014/main" id="{6BB15610-BC6B-47B4-A35B-E3838B949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14" t="5501" r="28819" b="9386"/>
            <a:stretch/>
          </p:blipFill>
          <p:spPr bwMode="auto">
            <a:xfrm>
              <a:off x="4583735" y="4814968"/>
              <a:ext cx="942598" cy="924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79F48-2ED5-4B78-8522-D2464E309CC3}"/>
                </a:ext>
              </a:extLst>
            </p:cNvPr>
            <p:cNvSpPr txBox="1"/>
            <p:nvPr/>
          </p:nvSpPr>
          <p:spPr>
            <a:xfrm>
              <a:off x="4128728" y="5699761"/>
              <a:ext cx="18526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No. DE-SC0019469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443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Appendix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07FA8-4842-4F51-B7E8-9BC0A72DB6A0}"/>
              </a:ext>
            </a:extLst>
          </p:cNvPr>
          <p:cNvSpPr txBox="1"/>
          <p:nvPr/>
        </p:nvSpPr>
        <p:spPr>
          <a:xfrm>
            <a:off x="880626" y="1358918"/>
            <a:ext cx="738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Caslon Pro"/>
              </a:rPr>
              <a:t>Let |</a:t>
            </a:r>
            <a:r>
              <a:rPr lang="en-US" i="1" dirty="0">
                <a:latin typeface="Adobe Caslon Pro"/>
              </a:rPr>
              <a:t>M&gt; </a:t>
            </a:r>
            <a:r>
              <a:rPr lang="en-US" dirty="0">
                <a:latin typeface="Adobe Caslon Pro"/>
              </a:rPr>
              <a:t>and |</a:t>
            </a:r>
            <a:r>
              <a:rPr lang="en-US" i="1" dirty="0">
                <a:latin typeface="Adobe Caslon Pro"/>
              </a:rPr>
              <a:t>N&gt; </a:t>
            </a:r>
            <a:r>
              <a:rPr lang="en-US" dirty="0">
                <a:latin typeface="Adobe Caslon Pro"/>
              </a:rPr>
              <a:t>be eigenstates of </a:t>
            </a:r>
            <a:r>
              <a:rPr lang="en-US" b="1" dirty="0" err="1">
                <a:latin typeface="Adobe Caslon Pro"/>
              </a:rPr>
              <a:t>S</a:t>
            </a:r>
            <a:r>
              <a:rPr lang="en-US" b="1" baseline="30000" dirty="0" err="1">
                <a:latin typeface="Adobe Caslon Pro"/>
              </a:rPr>
              <a:t>z</a:t>
            </a:r>
            <a:r>
              <a:rPr lang="en-US" dirty="0">
                <a:latin typeface="Adobe Caslon Pro"/>
              </a:rPr>
              <a:t>, and let </a:t>
            </a:r>
            <a:r>
              <a:rPr lang="en-US" dirty="0" err="1">
                <a:latin typeface="Adobe Caslon Pro"/>
                <a:cs typeface="Times New Roman" panose="02020603050405020304" pitchFamily="18" charset="0"/>
              </a:rPr>
              <a:t>λ</a:t>
            </a:r>
            <a:r>
              <a:rPr lang="en-US" baseline="-25000" dirty="0" err="1">
                <a:latin typeface="Adobe Caslon Pro"/>
                <a:cs typeface="Times New Roman" panose="02020603050405020304" pitchFamily="18" charset="0"/>
              </a:rPr>
              <a:t>M</a:t>
            </a:r>
            <a:r>
              <a:rPr lang="en-US" baseline="-25000" dirty="0">
                <a:latin typeface="Adobe Caslon Pro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Adobe Caslon Pro"/>
                <a:cs typeface="Times New Roman" panose="02020603050405020304" pitchFamily="18" charset="0"/>
              </a:rPr>
              <a:t>and </a:t>
            </a:r>
            <a:r>
              <a:rPr lang="en-US" dirty="0" err="1">
                <a:latin typeface="Adobe Caslon Pro"/>
                <a:cs typeface="Times New Roman" panose="02020603050405020304" pitchFamily="18" charset="0"/>
              </a:rPr>
              <a:t>λ</a:t>
            </a:r>
            <a:r>
              <a:rPr lang="en-US" baseline="-25000" dirty="0" err="1">
                <a:latin typeface="Adobe Caslon Pro"/>
                <a:cs typeface="Times New Roman" panose="02020603050405020304" pitchFamily="18" charset="0"/>
              </a:rPr>
              <a:t>N</a:t>
            </a:r>
            <a:r>
              <a:rPr lang="en-US" baseline="-25000" dirty="0">
                <a:latin typeface="Adobe Caslon Pro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Adobe Caslon Pro"/>
                <a:cs typeface="Times New Roman" panose="02020603050405020304" pitchFamily="18" charset="0"/>
              </a:rPr>
              <a:t>be eigenvalues of </a:t>
            </a:r>
            <a:r>
              <a:rPr lang="en-US" b="1" dirty="0" err="1">
                <a:latin typeface="Adobe Caslon Pro"/>
              </a:rPr>
              <a:t>S</a:t>
            </a:r>
            <a:r>
              <a:rPr lang="en-US" b="1" baseline="30000" dirty="0" err="1">
                <a:latin typeface="Adobe Caslon Pro"/>
              </a:rPr>
              <a:t>z</a:t>
            </a:r>
            <a:r>
              <a:rPr lang="en-US" dirty="0">
                <a:latin typeface="Adobe Caslon Pro"/>
              </a:rPr>
              <a:t>. For |</a:t>
            </a:r>
            <a:r>
              <a:rPr lang="en-US" i="1" dirty="0">
                <a:latin typeface="Adobe Caslon Pro"/>
              </a:rPr>
              <a:t>M&gt; ≠ </a:t>
            </a:r>
            <a:r>
              <a:rPr lang="en-US" dirty="0">
                <a:latin typeface="Adobe Caslon Pro"/>
              </a:rPr>
              <a:t>|</a:t>
            </a:r>
            <a:r>
              <a:rPr lang="en-US" i="1" dirty="0">
                <a:latin typeface="Adobe Caslon Pro"/>
              </a:rPr>
              <a:t>N&gt;,</a:t>
            </a:r>
            <a:endParaRPr lang="en-US" dirty="0">
              <a:latin typeface="Adobe Caslon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77F68-A229-4CEE-9F22-377AF218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26" y="2148897"/>
            <a:ext cx="6110546" cy="739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513A57-DA22-431E-9939-39C84021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433" y="3852214"/>
            <a:ext cx="2651131" cy="540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23BDA5-F6AF-4696-8B07-F1859AE29DF6}"/>
                  </a:ext>
                </a:extLst>
              </p:cNvPr>
              <p:cNvSpPr txBox="1"/>
              <p:nvPr/>
            </p:nvSpPr>
            <p:spPr>
              <a:xfrm>
                <a:off x="3296064" y="259228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23BDA5-F6AF-4696-8B07-F1859AE29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64" y="2592288"/>
                <a:ext cx="181139" cy="276999"/>
              </a:xfrm>
              <a:prstGeom prst="rect">
                <a:avLst/>
              </a:prstGeom>
              <a:blipFill>
                <a:blip r:embed="rId5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06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650958" y="363527"/>
            <a:ext cx="384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XY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1BFA3-2505-4F58-A4A3-B37B607AE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7"/>
          <a:stretch/>
        </p:blipFill>
        <p:spPr>
          <a:xfrm>
            <a:off x="4544222" y="1963556"/>
            <a:ext cx="4599778" cy="1302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369B24-3F72-4C0F-8AB7-8D3F9881DF67}"/>
              </a:ext>
            </a:extLst>
          </p:cNvPr>
          <p:cNvSpPr txBox="1"/>
          <p:nvPr/>
        </p:nvSpPr>
        <p:spPr>
          <a:xfrm>
            <a:off x="4586572" y="1537229"/>
            <a:ext cx="390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Caslon Pro"/>
              </a:rPr>
              <a:t>Hamiltonian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D5F597-FDF2-4872-8A99-7C69959873DE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EECB9F-59B2-42E5-81CF-359F33B18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50" y="3742710"/>
            <a:ext cx="1625115" cy="8457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AE394B-7325-4ECB-8E10-0742EF2C4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617" y="4894444"/>
            <a:ext cx="1773883" cy="7845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4CA54F-AEE2-4602-A023-FD3B11A3F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888" y="3773335"/>
            <a:ext cx="1815596" cy="784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D5958-8CEA-4B62-9AD2-3E3EC67F5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36" y="1514188"/>
            <a:ext cx="3573843" cy="35561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454BD-15E9-4342-AB8D-14D6E202A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294" y="3655691"/>
            <a:ext cx="1593271" cy="932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CD3D3-C8BC-4A19-BD06-B903975F4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6352" y="3762532"/>
            <a:ext cx="2060668" cy="8666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2AA9B6-77DC-4167-9E0E-10C193F8F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739" y="4860769"/>
            <a:ext cx="1846461" cy="9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Appendix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453C6-1ED1-4521-A61F-0009A7B1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102" y="1456413"/>
            <a:ext cx="6133795" cy="29212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49A8AD-8A6C-4966-A5C8-5866F2DB662F}"/>
              </a:ext>
            </a:extLst>
          </p:cNvPr>
          <p:cNvSpPr txBox="1"/>
          <p:nvPr/>
        </p:nvSpPr>
        <p:spPr>
          <a:xfrm>
            <a:off x="1505102" y="4952806"/>
            <a:ext cx="468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dobe Caslon Pro"/>
                <a:cs typeface="Times New Roman" panose="02020603050405020304" pitchFamily="18" charset="0"/>
              </a:rPr>
              <a:t>* Target of 50</a:t>
            </a:r>
            <a:r>
              <a:rPr lang="en-US" dirty="0">
                <a:latin typeface="Garamond" panose="02020404030301010803" pitchFamily="18" charset="0"/>
              </a:rPr>
              <a:t> CNOTs</a:t>
            </a:r>
            <a:r>
              <a:rPr lang="en-US" dirty="0">
                <a:latin typeface="Adobe Caslon Pro"/>
                <a:cs typeface="Times New Roman" panose="02020603050405020304" pitchFamily="18" charset="0"/>
              </a:rPr>
              <a:t> for time-evolution</a:t>
            </a:r>
            <a:endParaRPr lang="en-US" baseline="-25000" dirty="0">
              <a:latin typeface="Adobe Caslon 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71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Appendix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D1FD8-7C6D-46D6-A820-3F8D890B348A}"/>
                  </a:ext>
                </a:extLst>
              </p:cNvPr>
              <p:cNvSpPr txBox="1"/>
              <p:nvPr/>
            </p:nvSpPr>
            <p:spPr>
              <a:xfrm>
                <a:off x="858801" y="1421663"/>
                <a:ext cx="2521524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D1FD8-7C6D-46D6-A820-3F8D890B3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01" y="1421663"/>
                <a:ext cx="2521524" cy="746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D025A1-BFC0-4A2D-98F4-D16BE968E35B}"/>
                  </a:ext>
                </a:extLst>
              </p:cNvPr>
              <p:cNvSpPr txBox="1"/>
              <p:nvPr/>
            </p:nvSpPr>
            <p:spPr>
              <a:xfrm>
                <a:off x="3691901" y="1440992"/>
                <a:ext cx="5282151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D025A1-BFC0-4A2D-98F4-D16BE968E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901" y="1440992"/>
                <a:ext cx="5282151" cy="746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EC45C7-816A-4EC2-A296-46997CFD5928}"/>
                  </a:ext>
                </a:extLst>
              </p:cNvPr>
              <p:cNvSpPr txBox="1"/>
              <p:nvPr/>
            </p:nvSpPr>
            <p:spPr>
              <a:xfrm>
                <a:off x="837874" y="2437394"/>
                <a:ext cx="3354765" cy="449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nary>
                            <m:nary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EC45C7-816A-4EC2-A296-46997CFD5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4" y="2437394"/>
                <a:ext cx="3354765" cy="4490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47EE6-F2D7-4DE5-AB7F-827431AE7FF3}"/>
                  </a:ext>
                </a:extLst>
              </p:cNvPr>
              <p:cNvSpPr txBox="1"/>
              <p:nvPr/>
            </p:nvSpPr>
            <p:spPr>
              <a:xfrm>
                <a:off x="2864756" y="3199963"/>
                <a:ext cx="31042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d>
                        <m:dPr>
                          <m:ctrlPr>
                            <a:rPr lang="en-US" sz="2000" b="1" i="1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47EE6-F2D7-4DE5-AB7F-827431AE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756" y="3199963"/>
                <a:ext cx="3104248" cy="307777"/>
              </a:xfrm>
              <a:prstGeom prst="rect">
                <a:avLst/>
              </a:prstGeom>
              <a:blipFill>
                <a:blip r:embed="rId13"/>
                <a:stretch>
                  <a:fillRect l="-157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953AF9-8FAC-416B-9205-1D6BEC24D3DC}"/>
                  </a:ext>
                </a:extLst>
              </p:cNvPr>
              <p:cNvSpPr txBox="1"/>
              <p:nvPr/>
            </p:nvSpPr>
            <p:spPr>
              <a:xfrm>
                <a:off x="4691134" y="2437611"/>
                <a:ext cx="2846164" cy="449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F99A1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nary>
                            <m:naryPr>
                              <m:ctrlPr>
                                <a:rPr lang="en-US" sz="20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F99A1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99A1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F99A1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F99A1B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F99A1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953AF9-8FAC-416B-9205-1D6BEC24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134" y="2437611"/>
                <a:ext cx="2846164" cy="44903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6CA110-C4DD-4FB6-AB72-70A561426CFD}"/>
                  </a:ext>
                </a:extLst>
              </p:cNvPr>
              <p:cNvSpPr txBox="1"/>
              <p:nvPr/>
            </p:nvSpPr>
            <p:spPr>
              <a:xfrm>
                <a:off x="1645727" y="4132239"/>
                <a:ext cx="5743239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ħ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6CA110-C4DD-4FB6-AB72-70A561426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27" y="4132239"/>
                <a:ext cx="5743239" cy="620554"/>
              </a:xfrm>
              <a:prstGeom prst="rect">
                <a:avLst/>
              </a:prstGeom>
              <a:blipFill>
                <a:blip r:embed="rId15"/>
                <a:stretch>
                  <a:fillRect t="-39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0F9FFB-3FCF-4137-9DDD-BABFC538596F}"/>
                  </a:ext>
                </a:extLst>
              </p:cNvPr>
              <p:cNvSpPr txBox="1"/>
              <p:nvPr/>
            </p:nvSpPr>
            <p:spPr>
              <a:xfrm>
                <a:off x="2101685" y="5067015"/>
                <a:ext cx="4508285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ħ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800" b="1" i="1" smtClean="0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F99A1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F99A1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F99A1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800" b="1" i="1" smtClean="0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99A1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99A1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solidFill>
                          <a:srgbClr val="F99A1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99A1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99A1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0F9FFB-3FCF-4137-9DDD-BABFC5385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685" y="5067015"/>
                <a:ext cx="4508285" cy="620554"/>
              </a:xfrm>
              <a:prstGeom prst="rect">
                <a:avLst/>
              </a:prstGeom>
              <a:blipFill>
                <a:blip r:embed="rId1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51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6" grpId="0"/>
      <p:bldP spid="7" grpId="0"/>
      <p:bldP spid="7" grpId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1453919" y="323703"/>
            <a:ext cx="6236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Appendix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972AC4-BF9C-42F5-937E-E21639D5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32" y="3409950"/>
            <a:ext cx="2073246" cy="1036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FA544-EF16-41F7-A2C1-824B4C208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00" y="3619598"/>
            <a:ext cx="1352550" cy="52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8E0574-12C1-4178-9874-C3F516CA2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900" y="4676885"/>
            <a:ext cx="1825537" cy="418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C95935-7ED4-4236-9545-FCBFE8CF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00" y="4609267"/>
            <a:ext cx="1614530" cy="495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65B66-BD9F-4E44-B066-ED1B5211FC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75" y="1572923"/>
            <a:ext cx="8906005" cy="12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5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650958" y="363527"/>
            <a:ext cx="384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Phase Transitions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50418-4599-43DE-86D4-AB97916FE8CC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D994DAC-59A7-488A-9D7D-40026C9D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92" y="1147268"/>
            <a:ext cx="5921016" cy="10158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8BA79B-7437-4F30-8D43-6589E6186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751" y="2582947"/>
            <a:ext cx="4142663" cy="278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310B8-FDB5-447C-B12D-258302D62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7"/>
          <a:stretch/>
        </p:blipFill>
        <p:spPr>
          <a:xfrm>
            <a:off x="2272111" y="1038171"/>
            <a:ext cx="4599778" cy="13020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470604-A4CC-4BF6-97F8-DF45592AFEAD}"/>
              </a:ext>
            </a:extLst>
          </p:cNvPr>
          <p:cNvGrpSpPr/>
          <p:nvPr/>
        </p:nvGrpSpPr>
        <p:grpSpPr>
          <a:xfrm>
            <a:off x="334586" y="2582947"/>
            <a:ext cx="4237414" cy="2792094"/>
            <a:chOff x="334586" y="2582947"/>
            <a:chExt cx="4237414" cy="279209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E567CA-8F5C-4C2D-B3CF-03E2527400A3}"/>
                </a:ext>
              </a:extLst>
            </p:cNvPr>
            <p:cNvGrpSpPr/>
            <p:nvPr/>
          </p:nvGrpSpPr>
          <p:grpSpPr>
            <a:xfrm>
              <a:off x="334586" y="2582947"/>
              <a:ext cx="4237414" cy="2516591"/>
              <a:chOff x="334586" y="2582947"/>
              <a:chExt cx="4237414" cy="251659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012E0B-791A-4D82-8290-74F2174DD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9566"/>
              <a:stretch/>
            </p:blipFill>
            <p:spPr>
              <a:xfrm>
                <a:off x="334586" y="2582947"/>
                <a:ext cx="4237414" cy="2516591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335D222-0635-42E9-A55F-71830C498AEB}"/>
                  </a:ext>
                </a:extLst>
              </p:cNvPr>
              <p:cNvCxnSpPr/>
              <p:nvPr/>
            </p:nvCxnSpPr>
            <p:spPr>
              <a:xfrm>
                <a:off x="1611492" y="3873500"/>
                <a:ext cx="230008" cy="40640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389B989-1711-4744-9B8F-1D35A16EA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2200" y="3886200"/>
                <a:ext cx="279400" cy="393700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9D50FD-1A04-448E-B7EE-24D4CBD4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3631" y="5141654"/>
              <a:ext cx="473081" cy="233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80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Adiabatic State 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FFF4F-3B3E-4D9E-8535-5C806AE36FED}"/>
              </a:ext>
            </a:extLst>
          </p:cNvPr>
          <p:cNvSpPr txBox="1"/>
          <p:nvPr/>
        </p:nvSpPr>
        <p:spPr>
          <a:xfrm>
            <a:off x="971548" y="1160232"/>
            <a:ext cx="720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Caslon Pro"/>
              </a:rPr>
              <a:t>“A system remains in its initial state if a slow enough perturbation acts upon it”</a:t>
            </a:r>
          </a:p>
        </p:txBody>
      </p:sp>
      <p:pic>
        <p:nvPicPr>
          <p:cNvPr id="18" name="Picture 17" descr="A picture containing text, slot machine, clipart&#10;&#10;Description automatically generated">
            <a:extLst>
              <a:ext uri="{FF2B5EF4-FFF2-40B4-BE49-F238E27FC236}">
                <a16:creationId xmlns:a16="http://schemas.microsoft.com/office/drawing/2014/main" id="{D6300014-BB08-431F-8EBF-C00BC874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73" y="2576427"/>
            <a:ext cx="6762853" cy="22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37E01DA-C280-41EF-87F3-B0B2AA53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03" y="2078200"/>
            <a:ext cx="5383372" cy="3649506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Landau – Zener Formula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BF0FF5-D275-4F33-9A89-3EFA2D5E3C9A}"/>
                  </a:ext>
                </a:extLst>
              </p:cNvPr>
              <p:cNvSpPr txBox="1"/>
              <p:nvPr/>
            </p:nvSpPr>
            <p:spPr>
              <a:xfrm>
                <a:off x="2954922" y="1219275"/>
                <a:ext cx="3234155" cy="4898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ħ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BF0FF5-D275-4F33-9A89-3EFA2D5E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22" y="1219275"/>
                <a:ext cx="3234155" cy="48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6DCFE8-EE09-4085-9731-976B369C6617}"/>
                  </a:ext>
                </a:extLst>
              </p:cNvPr>
              <p:cNvSpPr txBox="1"/>
              <p:nvPr/>
            </p:nvSpPr>
            <p:spPr>
              <a:xfrm>
                <a:off x="6285914" y="2500974"/>
                <a:ext cx="40094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6DCFE8-EE09-4085-9731-976B369C6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14" y="2500974"/>
                <a:ext cx="400944" cy="338554"/>
              </a:xfrm>
              <a:prstGeom prst="rect">
                <a:avLst/>
              </a:prstGeom>
              <a:blipFill>
                <a:blip r:embed="rId5"/>
                <a:stretch>
                  <a:fillRect l="-60606" t="-173214" r="-168182" b="-2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6A60C8-2683-41B7-A10F-053372C493D7}"/>
                  </a:ext>
                </a:extLst>
              </p:cNvPr>
              <p:cNvSpPr txBox="1"/>
              <p:nvPr/>
            </p:nvSpPr>
            <p:spPr>
              <a:xfrm>
                <a:off x="6285914" y="4447490"/>
                <a:ext cx="43319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6A60C8-2683-41B7-A10F-053372C49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14" y="4447490"/>
                <a:ext cx="433196" cy="338554"/>
              </a:xfrm>
              <a:prstGeom prst="rect">
                <a:avLst/>
              </a:prstGeom>
              <a:blipFill>
                <a:blip r:embed="rId6"/>
                <a:stretch>
                  <a:fillRect l="-49296" t="-178182" r="-156338" b="-25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4FFB4A-24D8-424D-9F5D-ED5738465D58}"/>
                  </a:ext>
                </a:extLst>
              </p:cNvPr>
              <p:cNvSpPr txBox="1"/>
              <p:nvPr/>
            </p:nvSpPr>
            <p:spPr>
              <a:xfrm>
                <a:off x="4302261" y="4046954"/>
                <a:ext cx="56983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20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i="1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4FFB4A-24D8-424D-9F5D-ED57384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261" y="4046954"/>
                <a:ext cx="569836" cy="338554"/>
              </a:xfrm>
              <a:prstGeom prst="rect">
                <a:avLst/>
              </a:prstGeom>
              <a:blipFill>
                <a:blip r:embed="rId7"/>
                <a:stretch>
                  <a:fillRect l="-17204" t="-178182" r="-119355" b="-25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FB2B21-7180-4831-8786-55A9BF08A4EB}"/>
                  </a:ext>
                </a:extLst>
              </p:cNvPr>
              <p:cNvSpPr txBox="1"/>
              <p:nvPr/>
            </p:nvSpPr>
            <p:spPr>
              <a:xfrm>
                <a:off x="4308030" y="2839528"/>
                <a:ext cx="57637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FB2B21-7180-4831-8786-55A9BF08A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30" y="2839528"/>
                <a:ext cx="576376" cy="338554"/>
              </a:xfrm>
              <a:prstGeom prst="rect">
                <a:avLst/>
              </a:prstGeom>
              <a:blipFill>
                <a:blip r:embed="rId8"/>
                <a:stretch>
                  <a:fillRect l="-17021" t="-178182" r="-118085" b="-25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66D40DA-DC34-4A98-841D-E027828F6625}"/>
              </a:ext>
            </a:extLst>
          </p:cNvPr>
          <p:cNvGrpSpPr/>
          <p:nvPr/>
        </p:nvGrpSpPr>
        <p:grpSpPr>
          <a:xfrm>
            <a:off x="3352799" y="3363834"/>
            <a:ext cx="1243419" cy="583104"/>
            <a:chOff x="7594600" y="1219275"/>
            <a:chExt cx="2628943" cy="8277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0CCBA1-F185-4153-B93C-90774F4D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594600" y="1219275"/>
              <a:ext cx="2577737" cy="0"/>
            </a:xfrm>
            <a:prstGeom prst="line">
              <a:avLst/>
            </a:prstGeom>
            <a:ln w="15875">
              <a:solidFill>
                <a:srgbClr val="BBBCBC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1C4268-E911-40E0-A8BB-362069494465}"/>
                </a:ext>
              </a:extLst>
            </p:cNvPr>
            <p:cNvCxnSpPr>
              <a:cxnSpLocks/>
            </p:cNvCxnSpPr>
            <p:nvPr/>
          </p:nvCxnSpPr>
          <p:spPr>
            <a:xfrm>
              <a:off x="7594600" y="2021797"/>
              <a:ext cx="2628943" cy="25243"/>
            </a:xfrm>
            <a:prstGeom prst="line">
              <a:avLst/>
            </a:prstGeom>
            <a:ln w="15875">
              <a:solidFill>
                <a:srgbClr val="BBBCBC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04C03F5-9481-46F6-89EE-C62F5F17D87C}"/>
                </a:ext>
              </a:extLst>
            </p:cNvPr>
            <p:cNvCxnSpPr/>
            <p:nvPr/>
          </p:nvCxnSpPr>
          <p:spPr>
            <a:xfrm>
              <a:off x="7816850" y="1219275"/>
              <a:ext cx="0" cy="802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536098-A140-4C21-89E8-24DE59D615E9}"/>
                  </a:ext>
                </a:extLst>
              </p:cNvPr>
              <p:cNvSpPr txBox="1"/>
              <p:nvPr/>
            </p:nvSpPr>
            <p:spPr>
              <a:xfrm>
                <a:off x="3001838" y="3519514"/>
                <a:ext cx="318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536098-A140-4C21-89E8-24DE59D61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38" y="3519514"/>
                <a:ext cx="318998" cy="276999"/>
              </a:xfrm>
              <a:prstGeom prst="rect">
                <a:avLst/>
              </a:prstGeom>
              <a:blipFill>
                <a:blip r:embed="rId9"/>
                <a:stretch>
                  <a:fillRect l="-16981" r="-169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A6569327-0312-45DD-AC94-BBBF47EE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42" y="161120"/>
            <a:ext cx="1125944" cy="150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141C547-B2AB-4695-B419-224E8CB91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9"/>
          <a:stretch/>
        </p:blipFill>
        <p:spPr bwMode="auto">
          <a:xfrm>
            <a:off x="219827" y="161120"/>
            <a:ext cx="1101530" cy="144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00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Modifying the XY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D9FBE-76B8-4DB5-B7DD-F77BBC3D254A}"/>
              </a:ext>
            </a:extLst>
          </p:cNvPr>
          <p:cNvSpPr txBox="1"/>
          <p:nvPr/>
        </p:nvSpPr>
        <p:spPr>
          <a:xfrm>
            <a:off x="971548" y="1453387"/>
            <a:ext cx="7200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dobe Caslon Pro"/>
              </a:rPr>
              <a:t>Solution to commuting operators: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>
                <a:latin typeface="Adobe Caslon Pro"/>
              </a:rPr>
              <a:t>Determine the ground state “variationally” for many different values of </a:t>
            </a:r>
            <a:r>
              <a:rPr lang="en-US" b="1" dirty="0">
                <a:latin typeface="Adobe Caslon Pro"/>
              </a:rPr>
              <a:t>B </a:t>
            </a:r>
            <a:r>
              <a:rPr lang="en-US" dirty="0">
                <a:latin typeface="Adobe Caslon Pro"/>
              </a:rPr>
              <a:t>to determine phase transition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>
                <a:latin typeface="Adobe Caslon Pro"/>
              </a:rPr>
              <a:t>Modify Hamiltonian to guarantee coupling for adiabatic state preparation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6275B6BD-5AED-4792-9F33-6A9529526020}"/>
              </a:ext>
            </a:extLst>
          </p:cNvPr>
          <p:cNvSpPr/>
          <p:nvPr/>
        </p:nvSpPr>
        <p:spPr>
          <a:xfrm>
            <a:off x="7653087" y="1688002"/>
            <a:ext cx="553452" cy="521368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Curved check mark icon #AD , #sponsored, #PAID, #check, #mark, #icon,  #Curved | Digital illustration tutorial, Free icons png, Box icon">
            <a:extLst>
              <a:ext uri="{FF2B5EF4-FFF2-40B4-BE49-F238E27FC236}">
                <a16:creationId xmlns:a16="http://schemas.microsoft.com/office/drawing/2014/main" id="{3323E412-D10F-469D-9F76-5DE1406DE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51" y="2410835"/>
            <a:ext cx="673768" cy="6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CB564B-1B99-4FC1-9EE6-1D1454729B43}"/>
                  </a:ext>
                </a:extLst>
              </p:cNvPr>
              <p:cNvSpPr txBox="1"/>
              <p:nvPr/>
            </p:nvSpPr>
            <p:spPr>
              <a:xfrm>
                <a:off x="776976" y="3488928"/>
                <a:ext cx="7590043" cy="951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𝑿𝒀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2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2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CB564B-1B99-4FC1-9EE6-1D145472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76" y="3488928"/>
                <a:ext cx="7590043" cy="951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3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A1A2FB5-3654-4A05-99A7-2E2ECE12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670109"/>
            <a:ext cx="4447267" cy="3139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53E567-AD98-4DFE-ACAC-FBAE14E0A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46"/>
          <a:stretch/>
        </p:blipFill>
        <p:spPr>
          <a:xfrm>
            <a:off x="4645933" y="1645306"/>
            <a:ext cx="4447267" cy="3164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Scaling to Phase 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CB3D9A-FA1E-491B-B630-AC96E58DC189}"/>
              </a:ext>
            </a:extLst>
          </p:cNvPr>
          <p:cNvCxnSpPr>
            <a:cxnSpLocks/>
          </p:cNvCxnSpPr>
          <p:nvPr/>
        </p:nvCxnSpPr>
        <p:spPr>
          <a:xfrm flipH="1" flipV="1">
            <a:off x="1396013" y="3108326"/>
            <a:ext cx="359762" cy="3333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34A46B-4C69-46DE-A028-93CEAC25070E}"/>
              </a:ext>
            </a:extLst>
          </p:cNvPr>
          <p:cNvCxnSpPr>
            <a:cxnSpLocks/>
          </p:cNvCxnSpPr>
          <p:nvPr/>
        </p:nvCxnSpPr>
        <p:spPr>
          <a:xfrm flipH="1" flipV="1">
            <a:off x="5359400" y="1819276"/>
            <a:ext cx="644525" cy="7620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27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1688113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864757" y="3177208"/>
            <a:ext cx="827144" cy="516524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rgbClr val="002D50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algn="ctr"/>
            <a:r>
              <a:rPr lang="en-US" sz="1350" b="0" dirty="0">
                <a:solidFill>
                  <a:schemeClr val="bg1"/>
                </a:solidFill>
              </a:rPr>
              <a:t>[Text]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8F7AE-2BD4-408B-80D6-57E4FF20190E}"/>
              </a:ext>
            </a:extLst>
          </p:cNvPr>
          <p:cNvSpPr txBox="1"/>
          <p:nvPr/>
        </p:nvSpPr>
        <p:spPr>
          <a:xfrm>
            <a:off x="2119563" y="358086"/>
            <a:ext cx="49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dobe Caslon Pro"/>
              </a:rPr>
              <a:t>Local Adiabatic Ramp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05EBC-A6C3-4A27-B0BE-736B98FC29F5}"/>
              </a:ext>
            </a:extLst>
          </p:cNvPr>
          <p:cNvSpPr txBox="1"/>
          <p:nvPr/>
        </p:nvSpPr>
        <p:spPr>
          <a:xfrm>
            <a:off x="240313" y="616818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dobe Caslon Pro"/>
              </a:rPr>
              <a:t>Zero Temperature Phase Transitions in the 2-site XY Model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361252A-B8B9-40C3-BA4B-040E369D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57" y="1054706"/>
            <a:ext cx="3410426" cy="10764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23C627-8C28-4CF4-B6BA-20EFE4DBE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26" y="2519736"/>
            <a:ext cx="4131351" cy="329431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9CB38F4-3B2A-4F59-AF84-3AE3DC19D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19" y="2508978"/>
            <a:ext cx="4579920" cy="32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eorgetown University OA">
      <a:dk1>
        <a:sysClr val="windowText" lastClr="000000"/>
      </a:dk1>
      <a:lt1>
        <a:sysClr val="window" lastClr="FFFFFF"/>
      </a:lt1>
      <a:dk2>
        <a:srgbClr val="011B39"/>
      </a:dk2>
      <a:lt2>
        <a:srgbClr val="4A4C4D"/>
      </a:lt2>
      <a:accent1>
        <a:srgbClr val="003B7C"/>
      </a:accent1>
      <a:accent2>
        <a:srgbClr val="9CA09C"/>
      </a:accent2>
      <a:accent3>
        <a:srgbClr val="00A4CC"/>
      </a:accent3>
      <a:accent4>
        <a:srgbClr val="46A536"/>
      </a:accent4>
      <a:accent5>
        <a:srgbClr val="CD0032"/>
      </a:accent5>
      <a:accent6>
        <a:srgbClr val="580A1D"/>
      </a:accent6>
      <a:hlink>
        <a:srgbClr val="003D81"/>
      </a:hlink>
      <a:folHlink>
        <a:srgbClr val="00A4C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18002</TotalTime>
  <Words>888</Words>
  <Application>Microsoft Office PowerPoint</Application>
  <PresentationFormat>On-screen Show (4:3)</PresentationFormat>
  <Paragraphs>195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55 Helvetica Roman</vt:lpstr>
      <vt:lpstr>Adobe Caslon Pro</vt:lpstr>
      <vt:lpstr>Helvetica Neue</vt:lpstr>
      <vt:lpstr>Arial</vt:lpstr>
      <vt:lpstr>Calibri</vt:lpstr>
      <vt:lpstr>Cambria Math</vt:lpstr>
      <vt:lpstr>Garamond</vt:lpstr>
      <vt:lpstr>Selawik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Ziyue Zhang</cp:lastModifiedBy>
  <cp:revision>261</cp:revision>
  <cp:lastPrinted>2018-07-26T19:34:42Z</cp:lastPrinted>
  <dcterms:created xsi:type="dcterms:W3CDTF">2012-07-27T14:34:45Z</dcterms:created>
  <dcterms:modified xsi:type="dcterms:W3CDTF">2021-05-18T14:22:25Z</dcterms:modified>
</cp:coreProperties>
</file>